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7" r:id="rId9"/>
    <p:sldId id="268" r:id="rId10"/>
    <p:sldId id="269" r:id="rId11"/>
    <p:sldId id="270" r:id="rId12"/>
    <p:sldId id="271" r:id="rId13"/>
    <p:sldId id="272" r:id="rId14"/>
    <p:sldId id="273" r:id="rId15"/>
    <p:sldId id="274" r:id="rId16"/>
    <p:sldId id="261" r:id="rId17"/>
    <p:sldId id="262" r:id="rId18"/>
    <p:sldId id="263" r:id="rId19"/>
    <p:sldId id="264" r:id="rId20"/>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85" autoAdjust="0"/>
    <p:restoredTop sz="94660"/>
  </p:normalViewPr>
  <p:slideViewPr>
    <p:cSldViewPr snapToGrid="0">
      <p:cViewPr varScale="1">
        <p:scale>
          <a:sx n="92" d="100"/>
          <a:sy n="92" d="100"/>
        </p:scale>
        <p:origin x="-73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007CF3-EA03-42AE-859F-4EC3D2E84FCF}"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3507923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007CF3-EA03-42AE-859F-4EC3D2E84FCF}"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175228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007CF3-EA03-42AE-859F-4EC3D2E84FCF}"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580793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007CF3-EA03-42AE-859F-4EC3D2E84FCF}"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3083672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007CF3-EA03-42AE-859F-4EC3D2E84FCF}" type="datetimeFigureOut">
              <a:rPr lang="en-US" smtClean="0"/>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254006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007CF3-EA03-42AE-859F-4EC3D2E84FCF}"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304490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007CF3-EA03-42AE-859F-4EC3D2E84FCF}" type="datetimeFigureOut">
              <a:rPr lang="en-US" smtClean="0"/>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396392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007CF3-EA03-42AE-859F-4EC3D2E84FCF}" type="datetimeFigureOut">
              <a:rPr lang="en-US" smtClean="0"/>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413166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07CF3-EA03-42AE-859F-4EC3D2E84FCF}" type="datetimeFigureOut">
              <a:rPr lang="en-US" smtClean="0"/>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256219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07CF3-EA03-42AE-859F-4EC3D2E84FCF}"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2418591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007CF3-EA03-42AE-859F-4EC3D2E84FCF}" type="datetimeFigureOut">
              <a:rPr lang="en-US" smtClean="0"/>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400164-9BB7-4133-AB68-3F8168B12937}" type="slidenum">
              <a:rPr lang="en-US" smtClean="0"/>
              <a:t>‹#›</a:t>
            </a:fld>
            <a:endParaRPr lang="en-US"/>
          </a:p>
        </p:txBody>
      </p:sp>
    </p:spTree>
    <p:extLst>
      <p:ext uri="{BB962C8B-B14F-4D97-AF65-F5344CB8AC3E}">
        <p14:creationId xmlns:p14="http://schemas.microsoft.com/office/powerpoint/2010/main" val="323349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07CF3-EA03-42AE-859F-4EC3D2E84FCF}" type="datetimeFigureOut">
              <a:rPr lang="en-US" smtClean="0"/>
              <a:t>2/27/2022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00164-9BB7-4133-AB68-3F8168B12937}" type="slidenum">
              <a:rPr lang="en-US" smtClean="0"/>
              <a:t>‹#›</a:t>
            </a:fld>
            <a:endParaRPr lang="en-US"/>
          </a:p>
        </p:txBody>
      </p:sp>
    </p:spTree>
    <p:extLst>
      <p:ext uri="{BB962C8B-B14F-4D97-AF65-F5344CB8AC3E}">
        <p14:creationId xmlns:p14="http://schemas.microsoft.com/office/powerpoint/2010/main" val="4294106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7374673" cy="2319453"/>
          </a:xfrm>
        </p:spPr>
        <p:txBody>
          <a:bodyPr>
            <a:normAutofit/>
          </a:bodyPr>
          <a:lstStyle/>
          <a:p>
            <a:pPr marL="0" marR="0" rtl="1">
              <a:lnSpc>
                <a:spcPct val="115000"/>
              </a:lnSpc>
              <a:spcBef>
                <a:spcPts val="0"/>
              </a:spcBef>
              <a:spcAft>
                <a:spcPts val="1000"/>
              </a:spcAft>
            </a:pPr>
            <a:r>
              <a:rPr lang="ar-IQ" b="1" dirty="0">
                <a:effectLst/>
                <a:latin typeface="Calibri" panose="020F0502020204030204" pitchFamily="34" charset="0"/>
                <a:ea typeface="Calibri" panose="020F0502020204030204" pitchFamily="34" charset="0"/>
                <a:cs typeface="Arial" panose="020B0604020202020204" pitchFamily="34" charset="0"/>
              </a:rPr>
              <a:t>الانتساب النباتي لنخلة التمر</a:t>
            </a:r>
            <a:r>
              <a:rPr lang="en-US" sz="4800" dirty="0">
                <a:effectLst/>
                <a:latin typeface="Calibri" panose="020F0502020204030204" pitchFamily="34" charset="0"/>
                <a:ea typeface="Calibri" panose="020F0502020204030204" pitchFamily="34" charset="0"/>
                <a:cs typeface="Arial" panose="020B0604020202020204" pitchFamily="34" charset="0"/>
              </a:rPr>
              <a:t/>
            </a:r>
            <a:br>
              <a:rPr lang="en-US" sz="4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p:cNvSpPr>
            <a:spLocks noGrp="1"/>
          </p:cNvSpPr>
          <p:nvPr>
            <p:ph type="subTitle" idx="1"/>
          </p:nvPr>
        </p:nvSpPr>
        <p:spPr>
          <a:xfrm>
            <a:off x="1524000" y="1237785"/>
            <a:ext cx="9144000" cy="5084956"/>
          </a:xfrm>
        </p:spPr>
        <p:txBody>
          <a:bodyPr>
            <a:normAutofit fontScale="70000" lnSpcReduction="20000"/>
          </a:bodyPr>
          <a:lstStyle/>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ar-IQ" b="1" dirty="0">
                <a:latin typeface="Calibri" panose="020F0502020204030204" pitchFamily="34" charset="0"/>
                <a:ea typeface="Calibri" panose="020F0502020204030204" pitchFamily="34" charset="0"/>
              </a:rPr>
              <a:t>الاسم العلمي لنخلة التمر </a:t>
            </a:r>
            <a:r>
              <a:rPr lang="en-US" b="1" i="1" dirty="0">
                <a:effectLst/>
                <a:latin typeface="Calibri" panose="020F0502020204030204" pitchFamily="34" charset="0"/>
                <a:ea typeface="Calibri" panose="020F0502020204030204" pitchFamily="34" charset="0"/>
                <a:cs typeface="Times New Roman" panose="02020603050405020304" pitchFamily="18" charset="0"/>
              </a:rPr>
              <a:t>Phoenix</a:t>
            </a:r>
            <a:r>
              <a:rPr lang="en-US" b="1" dirty="0">
                <a:effectLst/>
                <a:latin typeface="Calibri" panose="020F0502020204030204" pitchFamily="34" charset="0"/>
                <a:ea typeface="Calibri" panose="020F0502020204030204" pitchFamily="34" charset="0"/>
                <a:cs typeface="Times New Roman" panose="02020603050405020304" pitchFamily="18" charset="0"/>
              </a:rPr>
              <a:t> </a:t>
            </a:r>
            <a:r>
              <a:rPr lang="en-US" b="1" i="1" dirty="0" err="1">
                <a:effectLst/>
                <a:latin typeface="Calibri" panose="020F0502020204030204" pitchFamily="34" charset="0"/>
                <a:ea typeface="Calibri" panose="020F0502020204030204" pitchFamily="34" charset="0"/>
                <a:cs typeface="Times New Roman" panose="02020603050405020304" pitchFamily="18" charset="0"/>
              </a:rPr>
              <a:t>dactylifera</a:t>
            </a:r>
            <a:r>
              <a:rPr lang="en-US" b="1" dirty="0">
                <a:effectLst/>
                <a:latin typeface="Calibri" panose="020F0502020204030204" pitchFamily="34" charset="0"/>
                <a:ea typeface="Calibri" panose="020F0502020204030204" pitchFamily="34" charset="0"/>
                <a:cs typeface="Times New Roman" panose="02020603050405020304" pitchFamily="18" charset="0"/>
              </a:rPr>
              <a:t> , L</a:t>
            </a:r>
            <a:r>
              <a:rPr lang="en-US" b="1"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ar-IQ" b="1" dirty="0">
                <a:latin typeface="Calibri" panose="020F0502020204030204" pitchFamily="34" charset="0"/>
                <a:ea typeface="Calibri" panose="020F0502020204030204" pitchFamily="34" charset="0"/>
              </a:rPr>
              <a:t>الانتساب النباتي لها هو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PLANT KINGDOM</a:t>
            </a:r>
            <a:r>
              <a:rPr lang="ar-IQ" b="1" dirty="0">
                <a:latin typeface="Calibri" panose="020F0502020204030204" pitchFamily="34" charset="0"/>
                <a:ea typeface="Calibri" panose="020F0502020204030204" pitchFamily="34" charset="0"/>
              </a:rPr>
              <a:t> = المملكة النباتية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ANTHOPHYTA</a:t>
            </a:r>
            <a:r>
              <a:rPr lang="ar-IQ" b="1" dirty="0">
                <a:latin typeface="Calibri" panose="020F0502020204030204" pitchFamily="34" charset="0"/>
                <a:ea typeface="Calibri" panose="020F0502020204030204" pitchFamily="34" charset="0"/>
              </a:rPr>
              <a:t> = قسم النباتات الوعائية المزهرة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ANGIOSPERMAE</a:t>
            </a:r>
            <a:r>
              <a:rPr lang="ar-IQ" b="1" dirty="0">
                <a:latin typeface="Calibri" panose="020F0502020204030204" pitchFamily="34" charset="0"/>
                <a:ea typeface="Calibri" panose="020F0502020204030204" pitchFamily="34" charset="0"/>
              </a:rPr>
              <a:t> = صف مغطاة البذور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MONOCOTYLEDONAE</a:t>
            </a:r>
            <a:r>
              <a:rPr lang="ar-IQ" b="1" dirty="0">
                <a:latin typeface="Calibri" panose="020F0502020204030204" pitchFamily="34" charset="0"/>
                <a:ea typeface="Calibri" panose="020F0502020204030204" pitchFamily="34" charset="0"/>
              </a:rPr>
              <a:t>= شعبة ذوات الفلقة الواحدة</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PALMAE</a:t>
            </a:r>
            <a:r>
              <a:rPr lang="ar-IQ" b="1" dirty="0">
                <a:latin typeface="Calibri" panose="020F0502020204030204" pitchFamily="34" charset="0"/>
                <a:ea typeface="Calibri" panose="020F0502020204030204" pitchFamily="34" charset="0"/>
              </a:rPr>
              <a:t> = رتبة  النخيليات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ARECACEAE</a:t>
            </a:r>
            <a:r>
              <a:rPr lang="ar-IQ" b="1" dirty="0">
                <a:latin typeface="Calibri" panose="020F0502020204030204" pitchFamily="34" charset="0"/>
                <a:ea typeface="Calibri" panose="020F0502020204030204" pitchFamily="34" charset="0"/>
              </a:rPr>
              <a:t> = العائلة النخيلية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en-US" b="1" dirty="0">
                <a:effectLst/>
                <a:latin typeface="Calibri" panose="020F0502020204030204" pitchFamily="34" charset="0"/>
                <a:ea typeface="Calibri" panose="020F0502020204030204" pitchFamily="34" charset="0"/>
                <a:cs typeface="Times New Roman" panose="02020603050405020304" pitchFamily="18" charset="0"/>
              </a:rPr>
              <a:t>Phoenix</a:t>
            </a:r>
            <a:r>
              <a:rPr lang="ar-IQ" b="1" dirty="0">
                <a:latin typeface="Calibri" panose="020F0502020204030204" pitchFamily="34" charset="0"/>
                <a:ea typeface="Calibri" panose="020F0502020204030204" pitchFamily="34" charset="0"/>
              </a:rPr>
              <a:t> = الجنس فينكس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en-US" b="1" dirty="0" err="1">
                <a:effectLst/>
                <a:latin typeface="Calibri" panose="020F0502020204030204" pitchFamily="34" charset="0"/>
                <a:ea typeface="Calibri" panose="020F0502020204030204" pitchFamily="34" charset="0"/>
                <a:cs typeface="Times New Roman" panose="02020603050405020304" pitchFamily="18" charset="0"/>
              </a:rPr>
              <a:t>Dactylifera</a:t>
            </a:r>
            <a:r>
              <a:rPr lang="ar-IQ" b="1" dirty="0">
                <a:latin typeface="Calibri" panose="020F0502020204030204" pitchFamily="34" charset="0"/>
                <a:ea typeface="Calibri" panose="020F0502020204030204" pitchFamily="34" charset="0"/>
              </a:rPr>
              <a:t> = النوع داكتيليفيرا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buFont typeface="Arial" panose="020B0604020202020204" pitchFamily="34" charset="0"/>
              <a:buChar char="•"/>
              <a:tabLst>
                <a:tab pos="457200" algn="l"/>
              </a:tabLst>
            </a:pPr>
            <a:r>
              <a:rPr lang="ar-IQ" b="1" dirty="0">
                <a:latin typeface="Calibri" panose="020F0502020204030204" pitchFamily="34" charset="0"/>
                <a:ea typeface="Calibri" panose="020F0502020204030204" pitchFamily="34" charset="0"/>
              </a:rPr>
              <a:t>واخيرا“ يضاف الصنف حيث ان هناك 600 صنف تقريبا“ يتبع نخيل التمر  ويعبر عنه بمختصر كلمة </a:t>
            </a:r>
            <a:r>
              <a:rPr lang="en-US" b="1" dirty="0">
                <a:effectLst/>
                <a:latin typeface="Calibri" panose="020F0502020204030204" pitchFamily="34" charset="0"/>
                <a:ea typeface="Calibri" panose="020F0502020204030204" pitchFamily="34" charset="0"/>
                <a:cs typeface="Times New Roman" panose="02020603050405020304" pitchFamily="18" charset="0"/>
              </a:rPr>
              <a:t>CULTIVAR</a:t>
            </a:r>
            <a:r>
              <a:rPr lang="ar-IQ" b="1" dirty="0">
                <a:latin typeface="Calibri" panose="020F0502020204030204" pitchFamily="34" charset="0"/>
                <a:ea typeface="Calibri" panose="020F0502020204030204" pitchFamily="34" charset="0"/>
              </a:rPr>
              <a:t> ( </a:t>
            </a:r>
            <a:r>
              <a:rPr lang="en-US" b="1" dirty="0">
                <a:effectLst/>
                <a:latin typeface="Calibri" panose="020F0502020204030204" pitchFamily="34" charset="0"/>
                <a:ea typeface="Calibri" panose="020F0502020204030204" pitchFamily="34" charset="0"/>
                <a:cs typeface="Times New Roman" panose="02020603050405020304" pitchFamily="18" charset="0"/>
              </a:rPr>
              <a:t>CV</a:t>
            </a:r>
            <a:r>
              <a:rPr lang="ar-IQ" b="1" dirty="0">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فمثلا الاسم العلمي لنخلة التمر صنف الحلاوي يكون </a:t>
            </a:r>
            <a:r>
              <a:rPr lang="en-US" b="1" i="1" dirty="0">
                <a:effectLst/>
                <a:latin typeface="Calibri" panose="020F0502020204030204" pitchFamily="34" charset="0"/>
                <a:ea typeface="Calibri" panose="020F0502020204030204" pitchFamily="34" charset="0"/>
                <a:cs typeface="Arial" panose="020B0604020202020204" pitchFamily="34" charset="0"/>
              </a:rPr>
              <a:t>Phoenix </a:t>
            </a:r>
            <a:r>
              <a:rPr lang="en-US" b="1" i="1" dirty="0" err="1">
                <a:effectLst/>
                <a:latin typeface="Calibri" panose="020F0502020204030204" pitchFamily="34" charset="0"/>
                <a:ea typeface="Calibri" panose="020F0502020204030204" pitchFamily="34" charset="0"/>
                <a:cs typeface="Arial" panose="020B0604020202020204" pitchFamily="34" charset="0"/>
              </a:rPr>
              <a:t>dactylifera</a:t>
            </a:r>
            <a:r>
              <a:rPr lang="en-US" b="1" i="1" dirty="0">
                <a:effectLst/>
                <a:latin typeface="Calibri" panose="020F0502020204030204" pitchFamily="34" charset="0"/>
                <a:ea typeface="Calibri" panose="020F0502020204030204" pitchFamily="34" charset="0"/>
                <a:cs typeface="Arial" panose="020B0604020202020204" pitchFamily="34" charset="0"/>
              </a:rPr>
              <a:t> </a:t>
            </a:r>
            <a:r>
              <a:rPr lang="en-US" b="1" dirty="0">
                <a:effectLst/>
                <a:latin typeface="Calibri" panose="020F0502020204030204" pitchFamily="34" charset="0"/>
                <a:ea typeface="Calibri" panose="020F0502020204030204" pitchFamily="34" charset="0"/>
                <a:cs typeface="Arial" panose="020B0604020202020204" pitchFamily="34" charset="0"/>
              </a:rPr>
              <a:t>,</a:t>
            </a:r>
            <a:r>
              <a:rPr lang="en-US" b="1" dirty="0" err="1">
                <a:effectLst/>
                <a:latin typeface="Calibri" panose="020F0502020204030204" pitchFamily="34" charset="0"/>
                <a:ea typeface="Calibri" panose="020F0502020204030204" pitchFamily="34" charset="0"/>
                <a:cs typeface="Arial" panose="020B0604020202020204" pitchFamily="34" charset="0"/>
              </a:rPr>
              <a:t>Cv</a:t>
            </a:r>
            <a:r>
              <a:rPr lang="en-US" b="1" dirty="0">
                <a:effectLst/>
                <a:latin typeface="Calibri" panose="020F0502020204030204" pitchFamily="34" charset="0"/>
                <a:ea typeface="Calibri" panose="020F0502020204030204" pitchFamily="34" charset="0"/>
                <a:cs typeface="Arial" panose="020B0604020202020204" pitchFamily="34" charset="0"/>
              </a:rPr>
              <a:t> HELAWI</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Bef>
                <a:spcPts val="0"/>
              </a:spcBef>
              <a:spcAft>
                <a:spcPts val="1000"/>
              </a:spcAft>
            </a:pPr>
            <a:r>
              <a:rPr lang="ar-IQ" sz="800" b="1" dirty="0">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57630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15" y="133814"/>
            <a:ext cx="11630721" cy="6724186"/>
          </a:xfrm>
        </p:spPr>
        <p:txBody>
          <a:bodyPr>
            <a:normAutofit fontScale="55000" lnSpcReduction="20000"/>
          </a:bodyPr>
          <a:lstStyle/>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تصنيف نخيل التمر خضريا“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حسب طبيعة الجذع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قد يعتمد سمك الجذع اساسا للتمييز بين اصناف النخيل فهناك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أ -   اصناف ذات جذع سميك مثل البرحي والخصاب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اصناف ذات جذع نحيف مثل الخضراوي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اصاف ذات جذع متوسط حيث يتراوح سمكه مابين ( 50 – 70 ) سم مثل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حسب طبيعة السعف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يمكن اعتماد السعف للتمييز بين اصاف النخيل من عدة اعتبارات منها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طول السعفة تعتمد هذه الصفة بالسبة للنخيل البالغ بشرط ان يكون ناميا“ تحت ظروف بيئية متشابهة وعادة يقاس طول السعفة من اصغر شوكة الى ابعد خوصة في طرف السعفة وكالاتي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قصيرة طولها اقل من 2.5 م كما في صنف الزهدي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متوسطة طولها مابين 2,5 – 3.5 م مثل صنف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طويلة طولها اكثر من 3,5 م مثل صف البرحي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انحناء السعفة \ وتقسم الاصناف حسب مقدار انحناء السعفة الى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مستقيم : كصنف الزهدي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مائل ويكون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بسيط مثل صنف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متوسط مثل صنف الخضراوي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3ـ - كبير مثل صنف البرحي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80275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0722"/>
            <a:ext cx="10515600" cy="5976241"/>
          </a:xfrm>
        </p:spPr>
        <p:txBody>
          <a:bodyPr>
            <a:normAutofit fontScale="47500" lnSpcReduction="20000"/>
          </a:bodyPr>
          <a:lstStyle/>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العذق الثمري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لون العذق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مائل الى الصفرة كما في صف الساير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مائل الى الخضرة كما في صنف ميرحاج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مائل الى البرتقالي كما في صنف الزهدي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د – مائل الى الحمرة كما في صنف الجوزي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طول العذق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قصيرا : اقل م 80 سم كما في صنف الخضراوي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متوسطا : بين 80 – 130 سم كما في صنف الساير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3 – طويلا“ : اكثر من 130 سم كما في صنف البرحي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شماريخ العذق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طول الشماريخ وتكون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قصيره كما في صف الخستاوي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متوسطة كما في صنف الساير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طويلة كما في صف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تفرع الشماريخ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تفرعا من نهاية العذق كما في صنف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تفرعا يبعد حولي 15 – 30 سم من نهاية العذق كما في صف الساير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536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360"/>
            <a:ext cx="10515600" cy="6534615"/>
          </a:xfrm>
        </p:spPr>
        <p:txBody>
          <a:bodyPr>
            <a:normAutofit fontScale="62500" lnSpcReduction="20000"/>
          </a:bodyPr>
          <a:lstStyle/>
          <a:p>
            <a:pPr lvl="3" algn="r" rtl="1">
              <a:lnSpc>
                <a:spcPct val="115000"/>
              </a:lnSpc>
              <a:spcBef>
                <a:spcPts val="0"/>
              </a:spcBef>
              <a:spcAft>
                <a:spcPts val="1000"/>
              </a:spcAft>
              <a:tabLst>
                <a:tab pos="1828800" algn="l"/>
              </a:tabLst>
            </a:pPr>
            <a:r>
              <a:rPr lang="ar-IQ" b="1" dirty="0">
                <a:latin typeface="Calibri" panose="020F0502020204030204" pitchFamily="34" charset="0"/>
                <a:ea typeface="Calibri" panose="020F0502020204030204" pitchFamily="34" charset="0"/>
              </a:rPr>
              <a:t>-  تصنيف نخيل التمر ثمريا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لون الثمرة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اصفر كصنف الحلاوي والبرحي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برتقالي كصنف القطار والاشرسي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اشقر كصنف الاشقر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د – احمر كصنف الديري والبريم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هـ - بنفسجي كصنف بنغشة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و – اصفر مشوب بالاخضر كصنف الخضراوي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شكل الثمرة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اسطواني كصنف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محدب مستطيل كصنف اصابع العروس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3 – مستدير ( كروي ) كصنف مكاوي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4 – كروي مسطح القطبين كصنف ليلوي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5 – اهليجي كصنف الساير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6 – بيضوي كصنف الخستاوي او الزهدي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7 – بيضوي مستطيل كصنف الديري  وصنف غرس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244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7628"/>
            <a:ext cx="10515600" cy="6311591"/>
          </a:xfrm>
        </p:spPr>
        <p:txBody>
          <a:bodyPr>
            <a:normAutofit fontScale="62500" lnSpcReduction="20000"/>
          </a:bodyPr>
          <a:lstStyle/>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 حجم الثمرة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كبير الحجم كصنف البرحي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متوسط كصنف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صغير الحجم كصف ليلوي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4 – قشرة الثمرة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قشرة رقيقة او رفيعة كصنف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قشرة متوسطة السمك كصنف الخضراوي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قشرة سميكة كصنف الزهدي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5 – الطعم ( المذاق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حلو المذاق في مرحلة الخلال كصنف البرحي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قابض الطعم في مرحلة الخلال كصنف جبجاب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6 – قوام لحم الثمرة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أ – طرية مثل البرحي والحلاوي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نصف جافة مثل الديري والسيوي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جافة مثل الجبجاب والسكوتي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45928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8420"/>
            <a:ext cx="10515600" cy="5998543"/>
          </a:xfrm>
        </p:spPr>
        <p:txBody>
          <a:bodyPr>
            <a:normAutofit fontScale="92500" lnSpcReduction="20000"/>
          </a:bodyPr>
          <a:lstStyle/>
          <a:p>
            <a:pPr marL="0" marR="0" algn="ct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تصنيف نخيل التمر حسب صفات البذرة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هناك صفتين رئيسيتين للبذرة تعتمد للتمييز بين الاصناف وهما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موقع القير ويكون</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في منتصف البذرة كصنف الحلاوي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بالقرب من راس البذرة كصنف الاشرسي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بالقرب من ذنب البذرة كصنف الخضراوي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حجم وشكل الاخدود في البذرة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 – اخدود واسع كصنف البرحي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اخدود ضيق كصف مكتوم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اخدود ضيق في المنتصف وواسع عند احدى النهايتين كصنف الزهدي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د – اخدود ضيق عند الذنب وواسع عد القاعدة كصنف الاشرسي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41897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5688"/>
            <a:ext cx="10515600" cy="5831275"/>
          </a:xfrm>
        </p:spPr>
        <p:txBody>
          <a:bodyPr>
            <a:normAutofit fontScale="92500" lnSpcReduction="20000"/>
          </a:bodyPr>
          <a:lstStyle/>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ان اسباب انتشار اي صنف في منطقة معينة يعود الى ثلاثة عوامل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1 – العامل الوراثي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ويقصد به ان الصنف يحمل عوامل وراثية او صفة معينة مثلا صفة انتاج الفسائل حيث ان اكثر الاصناف انتاجا للفسائل هو الزهدي واقلها البرحي لذلك فأن صنف الزهدي يعد صنفا" تجاريا والبرحي محلي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2 – العامل الاقتصادي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ويقصد به كمية الانتاج ونوعية الانتاج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sz="600" b="1" dirty="0">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3 – العامل البيئي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واهم مكوناته درجات الحرارة والرطوبة فعند حدوث اي خلل في هذين العاملين يتسبب في تعطيل انتشار الاصناف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09080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966"/>
            <a:ext cx="10515600" cy="6434254"/>
          </a:xfrm>
        </p:spPr>
        <p:txBody>
          <a:bodyPr>
            <a:normAutofit fontScale="92500" lnSpcReduction="10000"/>
          </a:bodyPr>
          <a:lstStyle/>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التلقيح في النخيل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شجره النخيل وحيده الجنس ثنائيه المسكن، اى أن الأشجار المذكرة نبات والمؤنثة نبات أخر. وتختلف فترة الحداثةفي نخيل التمر حسب الصنف وحسب التربة وطريقة التكاثر وعموما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1. فترة الحداثة في النباتات المكثرة حضرياً  3ـ 6 سنوات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2. فترة الحداثة في النباتات المكثرة بالبذرة حوالي </a:t>
            </a:r>
            <a:r>
              <a:rPr lang="ar-IQ" b="1" dirty="0">
                <a:latin typeface="Calibri" panose="020F0502020204030204" pitchFamily="34" charset="0"/>
                <a:ea typeface="Calibri" panose="020F0502020204030204" pitchFamily="34" charset="0"/>
              </a:rPr>
              <a:t>8 - 10</a:t>
            </a:r>
            <a:r>
              <a:rPr lang="ar-SA" b="1" dirty="0">
                <a:latin typeface="Calibri" panose="020F0502020204030204" pitchFamily="34" charset="0"/>
                <a:ea typeface="Calibri" panose="020F0502020204030204" pitchFamily="34" charset="0"/>
              </a:rPr>
              <a:t> سنوات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3. النخيل المزروع في ارض ضعيفة حداثته اقصر من المزروع في الأراضي القوية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ويمكن أن يتم التلقيح في النخيل عن طريقة الرياح ولكن هذا يتطلب تواجد نصف عدد الأشجار في المزروعة كنخيل مذكرة، لذا يتوقف نجاح المحصول على عمليه التوبير (إيصال حبوب اللقاح إلى الأزهار المؤنثة) والتي تجرى في الجو المشمس غير الغائم وغير الم</a:t>
            </a:r>
            <a:r>
              <a:rPr lang="ar-IQ" b="1" dirty="0">
                <a:latin typeface="Calibri" panose="020F0502020204030204" pitchFamily="34" charset="0"/>
                <a:ea typeface="Calibri" panose="020F0502020204030204" pitchFamily="34" charset="0"/>
              </a:rPr>
              <a:t>م</a:t>
            </a:r>
            <a:r>
              <a:rPr lang="ar-SA" b="1" dirty="0">
                <a:latin typeface="Calibri" panose="020F0502020204030204" pitchFamily="34" charset="0"/>
                <a:ea typeface="Calibri" panose="020F0502020204030204" pitchFamily="34" charset="0"/>
              </a:rPr>
              <a:t>طر وفي الأيام قليلة الرطوبة الهوائية وعديمة الضباب.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الطريقة المتبعة في التأبير هي وضع عده خصل من الأزهار المذكرة في داخل قنو الأنثى بعضها يربط لعدد أيام وبعضها لا يربط وذلك حسب صنف النخلة أو تنثر حبوب اللقاح الموضوعة على قطعه من القطن.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524959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1805"/>
            <a:ext cx="10515600" cy="6144322"/>
          </a:xfrm>
        </p:spPr>
        <p:txBody>
          <a:bodyPr>
            <a:normAutofit/>
          </a:bodyPr>
          <a:lstStyle/>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تحضير اللقاح</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عند نضج الاغريض المذكر يقطع ويشق وتستخرج الشماريخ منه وتنشر لتجف في مكان بعيد عن الشمس والتيارات الهوائية الشديدة وذلك لمدة 1 إلي 2 يوم لتفتح المتوك.</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 ويفضل استخدام حبوب  اللقاح الناتجة في نفس الموسم حيث ترتفع حيويتها عن الحبوب المخزنة والقديمة ولكن قد تستدعي الظروف استخدام حبوب لقاح مخزنة لتلقيح الأصناف المبكرة من إناث النخيل.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 ومن الممكن حفظ حبوب اللقاح دون أن تفقد حيويتها لمدة تصل إلى سنة.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ولإجراء عملية التلقيح تنفض الشماريخ المذكرة على الأزهار المؤنثة المتفتحة ثم يوضع أربعه شماريخ أو أكثر في وسط كل عذق (حيث توضع الشماريخ المذكرة في وضع معاكس لاتجاه الشماريخ المؤنثة) ثم يربط (يختلف عدد الشماريخ المذكرة المستخدمة حسب الصنف)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39416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721" y="122664"/>
            <a:ext cx="11586117" cy="6735336"/>
          </a:xfrm>
        </p:spPr>
        <p:txBody>
          <a:bodyPr>
            <a:normAutofit fontScale="55000" lnSpcReduction="20000"/>
          </a:bodyPr>
          <a:lstStyle/>
          <a:p>
            <a:pPr marL="0" marR="0" algn="r" rtl="1">
              <a:lnSpc>
                <a:spcPct val="115000"/>
              </a:lnSpc>
              <a:spcBef>
                <a:spcPts val="0"/>
              </a:spcBef>
              <a:spcAft>
                <a:spcPts val="1000"/>
              </a:spcAft>
            </a:pPr>
            <a:endParaRPr lang="ar-IQ" b="1" dirty="0">
              <a:latin typeface="Calibri" panose="020F0502020204030204" pitchFamily="34" charset="0"/>
              <a:ea typeface="Calibri" panose="020F050202020403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الأثر الجانبي لحبوب اللقاح (اثر اللقاح على صفات الثمار)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في نخيل البلح توجد ظاهرة تسمى الميتازينيا </a:t>
            </a:r>
            <a:r>
              <a:rPr lang="en-US" b="1" dirty="0" err="1">
                <a:effectLst/>
                <a:latin typeface="Calibri" panose="020F0502020204030204" pitchFamily="34" charset="0"/>
                <a:ea typeface="Calibri" panose="020F0502020204030204" pitchFamily="34" charset="0"/>
                <a:cs typeface="Arial" panose="020B0604020202020204" pitchFamily="34" charset="0"/>
              </a:rPr>
              <a:t>Metaxinia</a:t>
            </a:r>
            <a:r>
              <a:rPr lang="ar-SA" b="1" dirty="0">
                <a:latin typeface="Calibri" panose="020F0502020204030204" pitchFamily="34" charset="0"/>
                <a:ea typeface="Calibri" panose="020F0502020204030204" pitchFamily="34" charset="0"/>
              </a:rPr>
              <a:t> حيث يكون لحبوب اللقاح تأثير مباشر على صفات الثمرة.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فقد وجد أن مصدر حبوب اللقاح قد يؤثر في موعد نضج الثمار، لون الثمار، شكل الثمار، نسبة السكر، ونسبة الألياف.</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 وهذا التأثير غير مورث ويرجع إلى أسباب فسيولوجية. لذا يجب الاهتمام باختبار الأفحل المستخدمة كما تؤثر حبوب اللقاح على الأندوسبرم وصفاته وهذا التأثير يعرف باسم الزينا</a:t>
            </a:r>
            <a:r>
              <a:rPr lang="en-US" b="1" dirty="0">
                <a:effectLst/>
                <a:latin typeface="Calibri" panose="020F0502020204030204" pitchFamily="34" charset="0"/>
                <a:ea typeface="Calibri" panose="020F0502020204030204" pitchFamily="34" charset="0"/>
                <a:cs typeface="Arial" panose="020B0604020202020204" pitchFamily="34" charset="0"/>
              </a:rPr>
              <a:t>Xenia</a:t>
            </a:r>
            <a:r>
              <a:rPr lang="ar-SA" b="1" dirty="0">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وفي هذه الحالة يكون تأثير اللقاح على التركيب الوراثي مباشرة (حيث يحتوي الأندوسبرم على 3</a:t>
            </a:r>
            <a:r>
              <a:rPr lang="en-US" b="1" dirty="0">
                <a:effectLst/>
                <a:latin typeface="Calibri" panose="020F0502020204030204" pitchFamily="34" charset="0"/>
                <a:ea typeface="Calibri" panose="020F0502020204030204" pitchFamily="34" charset="0"/>
                <a:cs typeface="Arial" panose="020B0604020202020204" pitchFamily="34" charset="0"/>
              </a:rPr>
              <a:t>N</a:t>
            </a:r>
            <a:r>
              <a:rPr lang="ar-SA" b="1" dirty="0">
                <a:latin typeface="Calibri" panose="020F0502020204030204" pitchFamily="34" charset="0"/>
                <a:ea typeface="Calibri" panose="020F0502020204030204" pitchFamily="34" charset="0"/>
              </a:rPr>
              <a:t> من الكروموسومات، منها 2</a:t>
            </a:r>
            <a:r>
              <a:rPr lang="en-US" b="1" dirty="0">
                <a:effectLst/>
                <a:latin typeface="Calibri" panose="020F0502020204030204" pitchFamily="34" charset="0"/>
                <a:ea typeface="Calibri" panose="020F0502020204030204" pitchFamily="34" charset="0"/>
                <a:cs typeface="Arial" panose="020B0604020202020204" pitchFamily="34" charset="0"/>
              </a:rPr>
              <a:t>N</a:t>
            </a:r>
            <a:r>
              <a:rPr lang="ar-SA" b="1" dirty="0">
                <a:latin typeface="Calibri" panose="020F0502020204030204" pitchFamily="34" charset="0"/>
                <a:ea typeface="Calibri" panose="020F0502020204030204" pitchFamily="34" charset="0"/>
              </a:rPr>
              <a:t> من الأم  و </a:t>
            </a:r>
            <a:r>
              <a:rPr lang="en-US" b="1" dirty="0">
                <a:effectLst/>
                <a:latin typeface="Calibri" panose="020F0502020204030204" pitchFamily="34" charset="0"/>
                <a:ea typeface="Calibri" panose="020F0502020204030204" pitchFamily="34" charset="0"/>
                <a:cs typeface="Arial" panose="020B0604020202020204" pitchFamily="34" charset="0"/>
              </a:rPr>
              <a:t>N</a:t>
            </a:r>
            <a:r>
              <a:rPr lang="ar-SA" b="1" dirty="0">
                <a:latin typeface="Calibri" panose="020F0502020204030204" pitchFamily="34" charset="0"/>
                <a:ea typeface="Calibri" panose="020F0502020204030204" pitchFamily="34" charset="0"/>
              </a:rPr>
              <a:t> من حبة اللقاح.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انتخاب الأفحل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يجب أن تتوفر في ذكر النخيل التالي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1. تناسب نضج حبوب اللقاح مع وقت الأزهار من الأناث أو يسبقه قليلاً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2. التوافق بين حبوب اللقاح والأناث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 3. توفر حيوية حبوب اللقاح</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4. أنتاج عدد كبير من الأكمام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5. أعطاء حبوب لقاح ذات تأثير جيد على صفات الثمار في الأناث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ar-SA" b="1" dirty="0">
                <a:latin typeface="Calibri" panose="020F0502020204030204" pitchFamily="34" charset="0"/>
                <a:ea typeface="Calibri" panose="020F0502020204030204" pitchFamily="34" charset="0"/>
              </a:rPr>
              <a:t> حيث ثبت أن لحبوب اللقاح في ذكر النخيل تأثير على الصفات الثمرية للإناث وهذه الظاهرة تسمى (الميتازينيا) حيث تتأثر الثمار حسب نوع الذكر المستعمل لقاحه.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en-US"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15000"/>
              </a:lnSpc>
              <a:spcBef>
                <a:spcPts val="0"/>
              </a:spcBef>
              <a:spcAft>
                <a:spcPts val="1000"/>
              </a:spcAft>
            </a:pPr>
            <a:r>
              <a:rPr lang="en-US"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61203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90751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4176"/>
            <a:ext cx="10515600" cy="5942787"/>
          </a:xfrm>
        </p:spPr>
        <p:txBody>
          <a:bodyPr/>
          <a:lstStyle/>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طبيعة الحمل في نخيل التمر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      نخيل التمر نبات احادي الجنس ثنائي المسكن اي ان الازهار المؤنثة تحمل على نبات والازهار المذكرة تحمل على نبات اخر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البرعم الزهري في نخيل التمر من نوع البسيط يحمل جانبيا“ في اباط الاوراق التي نمت على جذع النخلة في السنة السابقة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نوع الثمرة في نخيل التمر هو عنبة ( </a:t>
            </a:r>
            <a:r>
              <a:rPr lang="en-US" b="1" dirty="0">
                <a:effectLst/>
                <a:latin typeface="Calibri" panose="020F0502020204030204" pitchFamily="34" charset="0"/>
                <a:ea typeface="Calibri" panose="020F0502020204030204" pitchFamily="34" charset="0"/>
                <a:cs typeface="Times New Roman" panose="02020603050405020304" pitchFamily="18" charset="0"/>
              </a:rPr>
              <a:t>Berry </a:t>
            </a:r>
            <a:r>
              <a:rPr lang="ar-IQ" b="1" dirty="0">
                <a:latin typeface="Calibri" panose="020F0502020204030204" pitchFamily="34" charset="0"/>
                <a:ea typeface="Calibri" panose="020F0502020204030204" pitchFamily="34" charset="0"/>
              </a:rPr>
              <a:t> ) وان منحنى نمو الثمرة مستمر ذو دورة واحدة وتتكون الثمرة من الاجزاء التالية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الجزء الذي يؤكل ويطلق عليه باللحم</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البذرة وتسمى احيانا بالطعام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3 – القمع : يتصل بالثمرة بواسطة انسجة ليفية تربط قاعدة النواة بالقمع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6464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1083"/>
            <a:ext cx="10515600" cy="5875880"/>
          </a:xfrm>
        </p:spPr>
        <p:txBody>
          <a:bodyPr>
            <a:normAutofit fontScale="85000" lnSpcReduction="10000"/>
          </a:bodyPr>
          <a:lstStyle/>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مراحل تطور الثمرة واسماء اطوارها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الحبابوك : هي وحدات الثمار الاولى النامية على طرفي الشمراخ منتظمة على جانبيه بشكل عقد ويستغرق هذا الطور ( 4 – 5 ) اسابيع بعد التلقيح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الجمري : هي حبات الحبابوك بعد ان يكبر حجمها ويستمر هذا الطور الى اكتمال حجمها ويستغرق هذا الطور ( 5 – 16 ) اسبوع حسب الصنف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3 – الخلال هو المرحلة التي تكون فيها الثمرة  قد بلغت حجمها وشكلها النهائيين واتخذت اللون المميز للصنف وتسمى بمرحلة البلوغ ويستغرق هذا الطور ( 16 – 21 ) اسبوع بعد التلقيح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4 – الرطب : يطلق على ثمرة النخيل عندما يصبح النصف السائب والبعبيد عن نقطة الارتكاز على الشمراخ اما النصف الاخر فأنه يبقى في مرحلة الخلال وتسمى هذه المرحلة بمرحلة النضج ويستغرق هذا الطور حوالي ( 21 – 26 ) اسبوع بعد التلقيح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5 – التمر هو اخر دور من ادوار النضج للثمار ويكون ذلك بعد ان ينضج النصف الثاني من ثمرة الرطب حيث يزداد تركيز المادة السكرية وتجف القشرة وتصبح رقيقة القوام وتسمى بمرحلة مابعد النضج ويستغرق هذا الطور حوالي ( 26 – 30 ) اسبوع بعد التلقيح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33738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268"/>
            <a:ext cx="10515600" cy="6009695"/>
          </a:xfrm>
        </p:spPr>
        <p:txBody>
          <a:bodyPr/>
          <a:lstStyle/>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الاهمية الاقتصادية لنخيل التمر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تساهم في الدخل القومي للدول المنتجة للتمور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الجذع يستخدم في بناء السقوف والجسور والقناطر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3 – السعف يستعمل في صناعة الاثاث المنزلي والاقفاص كما يستعمل في صناعة الورق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4 – الخوص يستفاد منه في صناعة الحصرا ن والسلال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5 – الليف يستعمل في صناعة الحبال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6 – توفر النخلة ظل للمحاصيل التي تزرع تحتها وبشكل خاص الحمضيات كما ان النخيل يستعمل كمصدات رياح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54264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210"/>
            <a:ext cx="10515600" cy="6545766"/>
          </a:xfrm>
        </p:spPr>
        <p:txBody>
          <a:bodyPr>
            <a:normAutofit fontScale="55000" lnSpcReduction="20000"/>
          </a:bodyPr>
          <a:lstStyle/>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الاهمية الغذائية لثمار نخيل التمر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تحتوي كل 100 غم من لحم الثمرة الطازج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ماء  = 13,8 %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سكريات كلية  = 70,6 %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3 – سبة المواد الصلبة الذائبة الكلية = 73%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4 – بروتين = 1,9 %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5 – دهون = 2,5 %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6 – الياف 10 %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smtClean="0">
                <a:latin typeface="Calibri" panose="020F0502020204030204" pitchFamily="34" charset="0"/>
                <a:ea typeface="Calibri" panose="020F0502020204030204" pitchFamily="34" charset="0"/>
              </a:rPr>
              <a:t>7 – رماد 1,2 %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smtClean="0">
                <a:latin typeface="Calibri" panose="020F0502020204030204" pitchFamily="34" charset="0"/>
                <a:ea typeface="Calibri" panose="020F0502020204030204" pitchFamily="34" charset="0"/>
              </a:rPr>
              <a:t>8 </a:t>
            </a:r>
            <a:r>
              <a:rPr lang="ar-IQ" b="1" dirty="0">
                <a:latin typeface="Calibri" panose="020F0502020204030204" pitchFamily="34" charset="0"/>
                <a:ea typeface="Calibri" panose="020F0502020204030204" pitchFamily="34" charset="0"/>
              </a:rPr>
              <a:t>– سعرات حرارية 283 سعرة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9 – فيتامين </a:t>
            </a:r>
            <a:r>
              <a:rPr lang="en-US" b="1" dirty="0">
                <a:effectLst/>
                <a:latin typeface="Calibri" panose="020F0502020204030204" pitchFamily="34" charset="0"/>
                <a:ea typeface="Calibri" panose="020F0502020204030204" pitchFamily="34" charset="0"/>
                <a:cs typeface="Times New Roman" panose="02020603050405020304" pitchFamily="18" charset="0"/>
              </a:rPr>
              <a:t>B1  </a:t>
            </a:r>
            <a:r>
              <a:rPr lang="ar-IQ" b="1" dirty="0">
                <a:latin typeface="Calibri" panose="020F0502020204030204" pitchFamily="34" charset="0"/>
                <a:ea typeface="Calibri" panose="020F0502020204030204" pitchFamily="34" charset="0"/>
              </a:rPr>
              <a:t> = 0,093%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10- فيتامين </a:t>
            </a:r>
            <a:r>
              <a:rPr lang="en-US" b="1" dirty="0">
                <a:effectLst/>
                <a:latin typeface="Calibri" panose="020F0502020204030204" pitchFamily="34" charset="0"/>
                <a:ea typeface="Calibri" panose="020F0502020204030204" pitchFamily="34" charset="0"/>
                <a:cs typeface="Times New Roman" panose="02020603050405020304" pitchFamily="18" charset="0"/>
              </a:rPr>
              <a:t> B2</a:t>
            </a:r>
            <a:r>
              <a:rPr lang="ar-IQ" b="1" dirty="0">
                <a:latin typeface="Calibri" panose="020F0502020204030204" pitchFamily="34" charset="0"/>
                <a:ea typeface="Calibri" panose="020F0502020204030204" pitchFamily="34" charset="0"/>
              </a:rPr>
              <a:t> = 0,144 %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11 – كالسيوم = 167  ملغم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12 – مغيسيوم  = 53,3  ملغم</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14 – فسفور =  13,8 ملغم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15 – بوتاسيوم  = 7.98 ملغم</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16 – حديد 5,3 ملغم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40016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6341"/>
            <a:ext cx="10515600" cy="5609064"/>
          </a:xfrm>
        </p:spPr>
        <p:txBody>
          <a:bodyPr>
            <a:normAutofit/>
          </a:bodyPr>
          <a:lstStyle/>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تصنيف نخيل التمر</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تصنيف نخيل التمر تجاريا“</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الاصناف التجارية \ هي الاصناف التي يزيد عدد اشجارها في البستان الواحد عن 250 شجره مثل اصاف الحلاوي , الخضراوي , الساير والزهدي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الاصناف المحلية \ هي الاصاف التي يتراوح عدد اشجارها في البستا الواحد مابين 12 – 250 شجرة مثل البرحي والبريم والديري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الاصناف النادرة \ هي الاصاف التي يقل عدد اشجارها في البستان الواحد عن 12 شجرة مثل الجبجاب , الليلوي و بنت عيشه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7155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208" y="256479"/>
            <a:ext cx="11807537" cy="6601521"/>
          </a:xfrm>
        </p:spPr>
        <p:txBody>
          <a:bodyPr>
            <a:normAutofit fontScale="47500" lnSpcReduction="20000"/>
          </a:bodyPr>
          <a:lstStyle/>
          <a:p>
            <a:pPr marL="342900" lvl="0" indent="-342900" algn="r"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2 – تصنيف نخيل التمر جنسيا</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1 – في طور البادرة </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    تتميز بادرة الذكر بكونها خشنة صلبة ذات طرف حاد مدبب والريشة داكنة الخضرة </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اما بادرة الانثى فتكون اكثر ليونة وطرفها المدبب ليس في حدة البادرة المذكرة كما ان لونها افتح وفي الوقت الحاضر اتبعت طريقة التوصيف الجزيئي للكشف عن التصنيف الجنسي لاشجار النخيل من خلال تحديد التسلسل الجيني للافحل والاناث في نخيل التمر </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115000"/>
              </a:lnSpc>
              <a:spcBef>
                <a:spcPts val="0"/>
              </a:spcBef>
              <a:spcAft>
                <a:spcPts val="1000"/>
              </a:spcAft>
            </a:pPr>
            <a:r>
              <a:rPr lang="en-US" sz="3300" b="1" dirty="0">
                <a:effectLst/>
                <a:latin typeface="Calibri" panose="020F0502020204030204" pitchFamily="34" charset="0"/>
                <a:ea typeface="Calibri" panose="020F0502020204030204" pitchFamily="34" charset="0"/>
                <a:cs typeface="Arial" panose="020B0604020202020204" pitchFamily="34" charset="0"/>
              </a:rPr>
              <a:t> </a:t>
            </a:r>
            <a:endParaRPr lang="en-US" sz="33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ب – في طور الازهار </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الطلعة ( النورة الزهرية ) الذكرية تمتاز بكونها اطول واعرض واكثر وزنا“ من الطلعة الانثوية الازهار في الطلعة الذكرية ذات لون ابيض شمعي ذات رائحة زكية واعدادها كثيرة تكون متقاربة ومتلاصقة مع بعضها وتغطي الشمراخ تحمل على شماريخ  قصيرة واعدادها كثيرة نسبيا“ قياسا“ بالشماريخ الزهرية الانثوية واعدادها اما الازهار الانثوية فتكون عديمة الرائحة يميل لونها الى اللون الاصفر تكون اعدادها اقل من اعداد الازهار الذكرية لانها تكون متباعدة المواقع على الشمراخ الزهري .</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تحصل ظاهرة المعاومة في الطلع الانثوي اما الطلع الذكري فلاتحصل فيه ظاهرة المعاومة وذلك لان مرحلة النمو الزهري في النخيل الذكري لايستغرق اكثر من عدة اسابيع بينما الطور الزهري والثمري في نخيل التمر فيستغرق حوالي ستة اشهر تقريبا“ . </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جـ – المظهر العام للشجرة </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115000"/>
              </a:lnSpc>
              <a:spcBef>
                <a:spcPts val="0"/>
              </a:spcBef>
              <a:spcAft>
                <a:spcPts val="1000"/>
              </a:spcAft>
              <a:tabLst>
                <a:tab pos="457200" algn="l"/>
              </a:tabLst>
            </a:pPr>
            <a:r>
              <a:rPr lang="ar-IQ" sz="3300" b="1" dirty="0">
                <a:latin typeface="Calibri" panose="020F0502020204030204" pitchFamily="34" charset="0"/>
                <a:ea typeface="Calibri" panose="020F0502020204030204" pitchFamily="34" charset="0"/>
              </a:rPr>
              <a:t>النخيل الذكري معدل النمو فيه سريع وذلك لان طاقة النخلة االمستهلكة في انتاج النورات الزهرية تتركز لبضعة اسابيع من السنة لذا فان معدل النمو الخضري فيها يكاد يكون متساويا“ من موسم لاخر , راس النخلة كبير الحجم يحتوي على سعف كثيف غير متناسق يصل عددها احيانا“ الى 200 سعفة وسعف النخلة يكون كبير الحجم اي انه اعرض واغلظ من السعف الانثوي ويحتوي السعف الذكري على اشواك قوية وحادة كثيرة العدد وجذع النخلة الذكرية غلظ وخشن القاعدة يحمل نورات زهرية كثيرة العدد اما النخيل الانثوي فيكون نموه بطىء لان طاقة النخلة تتركز بانتاج الطلع وتكوين الثمار الذي يستمر الى ستة اشهر او اكثر في السنة الواحدة اعتمادا على الظروف البيئية والصنف لذا فان معدل النمو الخضري للنخيل الاثوي غير ثابت يختلف م موسم الى اخر , راس الخلة الاثوية اصغر حجما واكثر اتظاما“ مقارة بالخيل الذكري جذع الخلة الاثوية اقل تغلظا“ واملس القاعدة وان النخيل الانثوي يحمل ععد طلع اقل من النخيل الذكري بالسنة الواحدة. </a:t>
            </a:r>
            <a:endParaRPr lang="en-US" sz="33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8663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178"/>
            <a:ext cx="10515600" cy="6052785"/>
          </a:xfrm>
        </p:spPr>
        <p:txBody>
          <a:bodyPr/>
          <a:lstStyle/>
          <a:p>
            <a:pPr marL="0" marR="0" algn="just"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تصيف نخيل التمر اعتمادأ على موعد الضج</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اصناف مبكرة الضج \ تكون فيها نسبة السكروز مخفضة والسكريات المختزلة والكليةعالية مثل الحلاوي, الخضراوي والساير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ب – اصناف متوسطة النضج \ يكون فيها سبة السكروز مخفضة والسكريات المختزلة والكلية مرتفعة مثل الخستاوي والديري والبريم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جـ – اصناف متأخرة الضج \  تكو فيها نسبة السكروز مرتفعة والسكريات المختزلة منخفضة والسكريات الكلية مرتفعة  مثل الزهدي , المكتوم , الخصاب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2548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4178"/>
            <a:ext cx="10515600" cy="6592711"/>
          </a:xfrm>
        </p:spPr>
        <p:txBody>
          <a:bodyPr>
            <a:normAutofit fontScale="85000" lnSpcReduction="20000"/>
          </a:bodyPr>
          <a:lstStyle/>
          <a:p>
            <a:pPr marL="0" marR="0" algn="just" rtl="1">
              <a:lnSpc>
                <a:spcPct val="115000"/>
              </a:lnSpc>
              <a:spcBef>
                <a:spcPts val="0"/>
              </a:spcBef>
              <a:spcAft>
                <a:spcPts val="1000"/>
              </a:spcAft>
            </a:pPr>
            <a:r>
              <a:rPr lang="ar-IQ" b="1" dirty="0">
                <a:latin typeface="Calibri" panose="020F0502020204030204" pitchFamily="34" charset="0"/>
                <a:ea typeface="Calibri" panose="020F0502020204030204" pitchFamily="34" charset="0"/>
              </a:rPr>
              <a:t>تصنيف نخيل التمر اعتمادا“ على المحتوى المائي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1 – الاصناف الطرية \ هي اكثر الاصاف انتشارا“في العراق وتتميز ثمارها بمحتواها  المائي العالي اضافة الى ان محتواها م السكريات المختزلة والكلية اثاء الضج تكون عالية في حين ا السكروز فيها يكو منخفضا“ اضافة الى ان ثمارها طرية القوام قليلة الالياف ممكن استهلاكها  في مرحلة اكتمال المو ( الخلال ) وذلك لكونها تكون خالية من المواد القابضة ( التانينات ) مثل    الحلاوي , الحياني , زغلول , البرحي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2 – الاصاف الصف جافة \ تتميز ثمارها بأها تصبح متوسطة الرطوبة عند تمام نضجها وتكون ذات نسبة عالية من السكريات المختزلة والكلية ونسبة مخفضة من السكروز لحم الثمرة يكون متوسط السمك وذا الياف قليلة والثمار نصف طرية ممكن تناولها في طور الخلال والرطب مثل الديري , السيوي , الحجازي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ct val="115000"/>
              </a:lnSpc>
              <a:spcBef>
                <a:spcPts val="0"/>
              </a:spcBef>
              <a:spcAft>
                <a:spcPts val="1000"/>
              </a:spcAft>
              <a:tabLst>
                <a:tab pos="457200" algn="l"/>
              </a:tabLst>
            </a:pPr>
            <a:r>
              <a:rPr lang="ar-IQ" b="1" dirty="0">
                <a:latin typeface="Calibri" panose="020F0502020204030204" pitchFamily="34" charset="0"/>
                <a:ea typeface="Calibri" panose="020F0502020204030204" pitchFamily="34" charset="0"/>
              </a:rPr>
              <a:t>3 – الاصاف الجافة \ لحم ثمار هذه الاصناف يكو ن جافا“ وصلبا عند النضج وتحتوي على نسبة قليلة من الماء ونسبة عالية من السكريات الكلية  والسكروز ونسبة الالياف فيها  اثناء اكتمال نمو الثمرة مرتفعة نوعا ما مثل جبجاب , الزهدي , السكوتي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r" rtl="1">
              <a:lnSpc>
                <a:spcPct val="115000"/>
              </a:lnSpc>
              <a:spcBef>
                <a:spcPts val="0"/>
              </a:spcBef>
              <a:spcAft>
                <a:spcPts val="1000"/>
              </a:spcAft>
            </a:pPr>
            <a:r>
              <a:rPr lang="en-US"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Bef>
                <a:spcPts val="0"/>
              </a:spcBef>
              <a:spcAft>
                <a:spcPts val="1000"/>
              </a:spcAft>
            </a:pPr>
            <a:r>
              <a:rPr lang="en-US" b="1"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78617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1745</Words>
  <Application>Microsoft Office PowerPoint</Application>
  <PresentationFormat>مخصص</PresentationFormat>
  <Paragraphs>192</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Office Theme</vt:lpstr>
      <vt:lpstr>الانتساب النباتي لنخلة التمر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الانتساب النباتي لنخلة التمر</dc:title>
  <dc:creator>a3bos</dc:creator>
  <cp:lastModifiedBy>DELL</cp:lastModifiedBy>
  <cp:revision>9</cp:revision>
  <cp:lastPrinted>2022-02-27T18:51:43Z</cp:lastPrinted>
  <dcterms:created xsi:type="dcterms:W3CDTF">2019-09-24T19:55:34Z</dcterms:created>
  <dcterms:modified xsi:type="dcterms:W3CDTF">2022-02-27T18:52:55Z</dcterms:modified>
</cp:coreProperties>
</file>